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4" r:id="rId2"/>
    <p:sldId id="394" r:id="rId3"/>
    <p:sldId id="480" r:id="rId4"/>
    <p:sldId id="481" r:id="rId5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</a:t>
            </a:r>
            <a:r>
              <a:rPr lang="ru-RU" dirty="0" err="1" smtClean="0"/>
              <a:t>МКиЭ</a:t>
            </a:r>
            <a:r>
              <a:rPr lang="ru-RU" dirty="0" smtClean="0"/>
              <a:t>» 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-36512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-36512" y="119675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738421" y="11967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4</a:t>
            </a:r>
            <a:r>
              <a:rPr lang="ru-RU" sz="1400" b="1" kern="0" dirty="0">
                <a:solidFill>
                  <a:prstClr val="black"/>
                </a:solidFill>
              </a:rPr>
              <a:t>. </a:t>
            </a:r>
            <a:r>
              <a:rPr lang="ru-RU" sz="1400" b="1" dirty="0"/>
              <a:t>Системные меры международной кооперации и экспорта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148478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83933"/>
              </p:ext>
            </p:extLst>
          </p:nvPr>
        </p:nvGraphicFramePr>
        <p:xfrm>
          <a:off x="107504" y="544521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126,4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395,9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62,6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58,3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202,9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07504" y="375814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13342"/>
              </p:ext>
            </p:extLst>
          </p:nvPr>
        </p:nvGraphicFramePr>
        <p:xfrm>
          <a:off x="177717" y="1849429"/>
          <a:ext cx="8559547" cy="1921585"/>
        </p:xfrm>
        <a:graphic>
          <a:graphicData uri="http://schemas.openxmlformats.org/drawingml/2006/table">
            <a:tbl>
              <a:tblPr firstRow="1" firstCol="1" bandRow="1"/>
              <a:tblGrid>
                <a:gridCol w="297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81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Объем экспорта конкурентоспособной промышленной продукции в Самарской области, млрд. долл. США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Объем экспорта продукции АПК, млн. долл. США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190,0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212,0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224,0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236,0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Объем экспорта услуг, млн. долларов США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741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Прирост количества компаний-экспортеров из числа МСП по итогам внедрения Регионального экспортного стандарта 2.0 к 2018 году,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83718" y="44624"/>
            <a:ext cx="57829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Международная</a:t>
            </a:r>
            <a:br>
              <a:rPr lang="ru-RU" dirty="0"/>
            </a:br>
            <a:r>
              <a:rPr lang="ru-RU" dirty="0"/>
              <a:t>кооперация и экспорт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738421" y="980728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3. </a:t>
            </a:r>
            <a:r>
              <a:rPr lang="ru-RU" sz="1400" b="1" dirty="0"/>
              <a:t>Экспорт услуг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67472"/>
              </p:ext>
            </p:extLst>
          </p:nvPr>
        </p:nvGraphicFramePr>
        <p:xfrm>
          <a:off x="143722" y="4096701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422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329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1498</a:t>
                      </a: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03848" y="3796510"/>
            <a:ext cx="2785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03848" y="5147928"/>
            <a:ext cx="2792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591373" y="-99392"/>
            <a:ext cx="617733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«Международная кооперация и экспорт»</a:t>
            </a:r>
          </a:p>
          <a:p>
            <a:r>
              <a:rPr lang="ru-RU" sz="1800" dirty="0">
                <a:solidFill>
                  <a:schemeClr val="bg1"/>
                </a:solidFill>
              </a:rPr>
              <a:t>для всех муниципальных  районов за исключением </a:t>
            </a:r>
          </a:p>
          <a:p>
            <a:r>
              <a:rPr lang="ru-RU" sz="1800" dirty="0" err="1">
                <a:solidFill>
                  <a:schemeClr val="bg1"/>
                </a:solidFill>
              </a:rPr>
              <a:t>Безенчукского</a:t>
            </a:r>
            <a:r>
              <a:rPr lang="ru-RU" sz="1800" dirty="0">
                <a:solidFill>
                  <a:schemeClr val="bg1"/>
                </a:solidFill>
              </a:rPr>
              <a:t>, Приволжского и </a:t>
            </a:r>
            <a:r>
              <a:rPr lang="ru-RU" sz="1800" dirty="0" err="1">
                <a:solidFill>
                  <a:schemeClr val="bg1"/>
                </a:solidFill>
              </a:rPr>
              <a:t>Сызранского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00556"/>
              </p:ext>
            </p:extLst>
          </p:nvPr>
        </p:nvGraphicFramePr>
        <p:xfrm>
          <a:off x="688649" y="1077564"/>
          <a:ext cx="8100894" cy="5127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5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Ключевые</a:t>
                      </a:r>
                      <a:r>
                        <a:rPr lang="ru-RU" sz="1200" b="1" baseline="0" dirty="0">
                          <a:latin typeface="+mn-lt"/>
                        </a:rPr>
                        <a:t> мероприятия</a:t>
                      </a:r>
                      <a:endParaRPr lang="ru-RU" sz="1200" b="1" dirty="0"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Объем</a:t>
                      </a:r>
                      <a:r>
                        <a:rPr lang="ru-RU" sz="1200" b="1" baseline="0" dirty="0">
                          <a:latin typeface="+mn-lt"/>
                        </a:rPr>
                        <a:t> финансирования (федеральные средства/областные средства)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Краткое обоснование</a:t>
                      </a:r>
                      <a:r>
                        <a:rPr lang="ru-RU" sz="1200" b="1" baseline="0" dirty="0">
                          <a:latin typeface="+mn-lt"/>
                        </a:rPr>
                        <a:t> наличия данного мероприятия в региональной составляющей НП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itchFamily="18" charset="0"/>
                        </a:rPr>
                        <a:t>Совершенствование структуры посевных площадей в сторону увеличения доли экспортно ориентированной продукции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В рамках существующих</a:t>
                      </a:r>
                      <a:r>
                        <a:rPr lang="ru-RU" sz="1200" baseline="0" dirty="0">
                          <a:latin typeface="+mn-lt"/>
                        </a:rPr>
                        <a:t> мероприятий  Государственной программы  «Развитие сельского хозяйства и регулирования рынков сельскохозяйственной продукции, сырья и продовольствия Самарской области на 2014 - 2021 годы»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>
                          <a:latin typeface="+mn-lt"/>
                        </a:rPr>
                        <a:t>Выполнение комплекса мероприятий  позволит обеспечить</a:t>
                      </a:r>
                      <a:r>
                        <a:rPr lang="ru-RU" sz="1200" baseline="0" dirty="0">
                          <a:latin typeface="+mn-lt"/>
                        </a:rPr>
                        <a:t> выполнение показателя по объему экспорта продукции АПК, установленного Самарской области Министерством сельского хозяйства Российской Федерации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itchFamily="18" charset="0"/>
                        </a:rPr>
                        <a:t>Ввод в оборот неиспользуемых земель и повышение интенсивности производства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itchFamily="18" charset="0"/>
                        </a:rPr>
                        <a:t>Создание условий для реализации экспортно ориентированных инвестиционных проектов на территории муниципальных районов (подбор инвестиционных площадок, содействие в обеспечении объектов транспортно – инженерной инфраструктурой)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itchFamily="18" charset="0"/>
                        </a:rPr>
                        <a:t>Реализация мероприятий по развитию мелиорации земель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Предусмотрено 460,3 млн. рублей, из них федеральный бюджет – 395,9 млн. рублей, областной бюджет – 64,4 млн. рублей.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itchFamily="18" charset="0"/>
                        </a:rPr>
                        <a:t>Реализация мероприятий по борьбе с карантинными сорняками за счет средств областного бюджета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областном бюджете</a:t>
                      </a:r>
                    </a:p>
                    <a:p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предусмотрено 51,3 млн. рублей.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71866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14929" y="57256"/>
            <a:ext cx="49301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«Международная кооперация и экспорт»</a:t>
            </a:r>
          </a:p>
          <a:p>
            <a:r>
              <a:rPr lang="ru-RU" sz="1800" dirty="0">
                <a:solidFill>
                  <a:schemeClr val="bg1"/>
                </a:solidFill>
              </a:rPr>
              <a:t>для всех муниципальных образований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33308"/>
              </p:ext>
            </p:extLst>
          </p:nvPr>
        </p:nvGraphicFramePr>
        <p:xfrm>
          <a:off x="688649" y="1077564"/>
          <a:ext cx="8100894" cy="3464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5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Ключевые</a:t>
                      </a:r>
                      <a:r>
                        <a:rPr lang="ru-RU" sz="1200" b="1" baseline="0" dirty="0">
                          <a:latin typeface="+mn-lt"/>
                        </a:rPr>
                        <a:t> мероприятия</a:t>
                      </a:r>
                      <a:endParaRPr lang="ru-RU" sz="1200" b="1" dirty="0"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Объем</a:t>
                      </a:r>
                      <a:r>
                        <a:rPr lang="ru-RU" sz="1200" b="1" baseline="0" dirty="0">
                          <a:latin typeface="+mn-lt"/>
                        </a:rPr>
                        <a:t> финансирования  (федеральные средства/областные средства)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Краткое обоснование</a:t>
                      </a:r>
                      <a:r>
                        <a:rPr lang="ru-RU" sz="1200" b="1" baseline="0" dirty="0">
                          <a:latin typeface="+mn-lt"/>
                        </a:rPr>
                        <a:t> наличия данного мероприятия в региональной составляющей НП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itchFamily="18" charset="0"/>
                        </a:rPr>
                        <a:t>Информирование экспортеров об актуальных мерах поддержки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Финансирование не предусмотрено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>
                          <a:latin typeface="+mn-lt"/>
                        </a:rPr>
                        <a:t>Выполнение комплекса мероприятий  позволит обеспечить</a:t>
                      </a:r>
                      <a:r>
                        <a:rPr lang="ru-RU" sz="1200" baseline="0" dirty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выполнение показателя по объему экспорта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несырьевых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неэнергетических товаров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Содействие в подготовке и проведении образовательных семинаров для </a:t>
                      </a:r>
                      <a:r>
                        <a:rPr lang="ru-RU" sz="1200" dirty="0" err="1">
                          <a:latin typeface="+mn-lt"/>
                        </a:rPr>
                        <a:t>экспортно</a:t>
                      </a:r>
                      <a:r>
                        <a:rPr lang="ru-RU" sz="1200" dirty="0">
                          <a:latin typeface="+mn-lt"/>
                        </a:rPr>
                        <a:t> ориентированных компаний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itchFamily="18" charset="0"/>
                        </a:rPr>
                        <a:t>Выявление барьеров в части развития экспортной деятельности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Выявление потенциальных экспортеров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Содействие в реализации мер поддержки экспортеров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6247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848</Words>
  <Application>Microsoft Office PowerPoint</Application>
  <PresentationFormat>Экран (4:3)</PresentationFormat>
  <Paragraphs>150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_ШАБЛОН_МЭР_СО - копия</vt:lpstr>
      <vt:lpstr>ИНФОРМАЦИЯ О РЕАЛИЗАЦИИ НП «МКиЭ» НА ТЕРРИТОРИИ МУНИЦИПАЛЬНОГО РАЙОНА ВОЛЖСКИЙ за 2019 год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2020-12-10T09:49:58Z</dcterms:modified>
</cp:coreProperties>
</file>